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8" r:id="rId3"/>
    <p:sldId id="269" r:id="rId4"/>
    <p:sldId id="270" r:id="rId5"/>
    <p:sldId id="266" r:id="rId6"/>
    <p:sldId id="267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69"/>
            <p14:sldId id="270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28.3.2021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BİAE 210 BİYOKİMYA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Asit ve Bazlar, Elektrolitler ve </a:t>
            </a:r>
            <a:r>
              <a:rPr lang="tr-TR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pH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Tampon Sistemler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Biyolojik </a:t>
            </a:r>
            <a:r>
              <a:rPr lang="tr-TR" dirty="0" smtClean="0"/>
              <a:t>Tamponlar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Vücutta </a:t>
            </a:r>
            <a:r>
              <a:rPr lang="tr-TR" dirty="0" err="1"/>
              <a:t>pH’yı</a:t>
            </a:r>
            <a:r>
              <a:rPr lang="tr-TR" dirty="0"/>
              <a:t> </a:t>
            </a:r>
            <a:r>
              <a:rPr lang="tr-TR" dirty="0"/>
              <a:t>D</a:t>
            </a:r>
            <a:r>
              <a:rPr lang="tr-TR" dirty="0" smtClean="0"/>
              <a:t>üzenleyen Mekanizmalar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Asidoz</a:t>
            </a:r>
            <a:r>
              <a:rPr lang="tr-TR" dirty="0"/>
              <a:t> ve </a:t>
            </a:r>
            <a:r>
              <a:rPr lang="tr-TR" dirty="0" err="1"/>
              <a:t>Alkaloz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64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Atomun Yapısı ve Radyoizotoplar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772816"/>
            <a:ext cx="889248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Atom ve İzotop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Radyoaktif </a:t>
            </a:r>
            <a:r>
              <a:rPr lang="tr-TR" dirty="0" smtClean="0"/>
              <a:t>İzotop </a:t>
            </a:r>
            <a:r>
              <a:rPr lang="tr-TR" dirty="0"/>
              <a:t>ve Stabil İzotop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Yarı Ömür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İzotopların Biyokimya Açısından Önemi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Radyoizotopların Biyokimya Açısından </a:t>
            </a:r>
            <a:r>
              <a:rPr lang="tr-TR" dirty="0" smtClean="0"/>
              <a:t>Önemi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98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Atomun Yapısı ve Radyoizotoplar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Radyoaktivite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 Dozu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 Birimleri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Radyasyondan Korunma</a:t>
            </a:r>
          </a:p>
        </p:txBody>
      </p:sp>
    </p:spTree>
    <p:extLst>
      <p:ext uri="{BB962C8B-B14F-4D97-AF65-F5344CB8AC3E}">
        <p14:creationId xmlns:p14="http://schemas.microsoft.com/office/powerpoint/2010/main" val="1987710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 smtClean="0"/>
              <a:t>1. </a:t>
            </a:r>
            <a:r>
              <a:rPr lang="tr-TR" sz="2400" dirty="0"/>
              <a:t>Ası T (1999). Tablolarla Biyokimya I ve II, Nobel Tıp Kitapları Dağıtım, Ankara. </a:t>
            </a:r>
          </a:p>
          <a:p>
            <a:pPr marL="0" indent="0">
              <a:buNone/>
            </a:pPr>
            <a:r>
              <a:rPr lang="tr-TR" sz="2400" dirty="0"/>
              <a:t>2. Kalaycıoğlu L, </a:t>
            </a:r>
            <a:r>
              <a:rPr lang="tr-TR" sz="2400" dirty="0" err="1"/>
              <a:t>Serpek</a:t>
            </a:r>
            <a:r>
              <a:rPr lang="tr-TR" sz="2400" dirty="0"/>
              <a:t> B, </a:t>
            </a:r>
            <a:r>
              <a:rPr lang="tr-TR" sz="2400" dirty="0" err="1"/>
              <a:t>Nizamlıoğlu</a:t>
            </a:r>
            <a:r>
              <a:rPr lang="tr-TR" sz="2400" dirty="0"/>
              <a:t> M, </a:t>
            </a:r>
            <a:r>
              <a:rPr lang="tr-TR" sz="2400" dirty="0" err="1"/>
              <a:t>Başpınar</a:t>
            </a:r>
            <a:r>
              <a:rPr lang="tr-TR" sz="2400" dirty="0"/>
              <a:t> N, Tiftik A. (2000). Biyokimya, Nobel Yayın Dağıtım, Ankara. </a:t>
            </a:r>
          </a:p>
          <a:p>
            <a:pPr marL="0" indent="0">
              <a:buNone/>
            </a:pPr>
            <a:r>
              <a:rPr lang="tr-TR" sz="2400" dirty="0"/>
              <a:t>3. Karagül H, Altıntaş A, Fidancı UR, Sel T (1999). Temel Biyokimya Uygulamaları. </a:t>
            </a:r>
            <a:r>
              <a:rPr lang="tr-TR" sz="2400" dirty="0" err="1"/>
              <a:t>Medisan</a:t>
            </a:r>
            <a:r>
              <a:rPr lang="tr-TR" sz="2400" dirty="0"/>
              <a:t> Yayınevi, Ankara. </a:t>
            </a:r>
          </a:p>
          <a:p>
            <a:pPr marL="0" indent="0">
              <a:buNone/>
            </a:pPr>
            <a:r>
              <a:rPr lang="tr-TR" sz="2400" dirty="0"/>
              <a:t>4. </a:t>
            </a:r>
            <a:r>
              <a:rPr lang="tr-TR" sz="2400" dirty="0" err="1"/>
              <a:t>Engelking</a:t>
            </a:r>
            <a:r>
              <a:rPr lang="tr-TR" sz="2400" dirty="0"/>
              <a:t> LR (2014). </a:t>
            </a:r>
            <a:r>
              <a:rPr lang="tr-TR" sz="2400" dirty="0" err="1"/>
              <a:t>Textbook</a:t>
            </a:r>
            <a:r>
              <a:rPr lang="tr-TR" sz="2400" dirty="0"/>
              <a:t> of </a:t>
            </a:r>
            <a:r>
              <a:rPr lang="tr-TR" sz="2400" dirty="0" err="1"/>
              <a:t>Veterinary</a:t>
            </a:r>
            <a:r>
              <a:rPr lang="tr-TR" sz="2400" dirty="0"/>
              <a:t> </a:t>
            </a:r>
            <a:r>
              <a:rPr lang="tr-TR" sz="2400" dirty="0" err="1"/>
              <a:t>Physiological</a:t>
            </a:r>
            <a:r>
              <a:rPr lang="tr-TR" sz="2400" dirty="0"/>
              <a:t> </a:t>
            </a:r>
            <a:r>
              <a:rPr lang="tr-TR" sz="2400" dirty="0" err="1"/>
              <a:t>Chemistry</a:t>
            </a:r>
            <a:r>
              <a:rPr lang="tr-TR" sz="2400" dirty="0"/>
              <a:t>. 3rd Edition. </a:t>
            </a:r>
            <a:r>
              <a:rPr lang="tr-TR" sz="2400" dirty="0" err="1"/>
              <a:t>Academic</a:t>
            </a:r>
            <a:r>
              <a:rPr lang="tr-TR" sz="2400" dirty="0"/>
              <a:t> </a:t>
            </a:r>
            <a:r>
              <a:rPr lang="tr-TR" sz="2400" dirty="0" err="1"/>
              <a:t>Press</a:t>
            </a:r>
            <a:r>
              <a:rPr lang="tr-TR" sz="2400" dirty="0"/>
              <a:t>. </a:t>
            </a:r>
          </a:p>
          <a:p>
            <a:pPr marL="0" indent="0">
              <a:buNone/>
            </a:pPr>
            <a:r>
              <a:rPr lang="tr-TR" sz="2400" dirty="0"/>
              <a:t>5. </a:t>
            </a:r>
            <a:r>
              <a:rPr lang="tr-TR" sz="2400" dirty="0" err="1"/>
              <a:t>Lehninger</a:t>
            </a:r>
            <a:r>
              <a:rPr lang="tr-TR" sz="2400" dirty="0"/>
              <a:t> AL, Nelson Dl, </a:t>
            </a:r>
            <a:r>
              <a:rPr lang="tr-TR" sz="2400" dirty="0" err="1"/>
              <a:t>Cox</a:t>
            </a:r>
            <a:r>
              <a:rPr lang="tr-TR" sz="2400" dirty="0"/>
              <a:t> MM (2012). </a:t>
            </a:r>
            <a:r>
              <a:rPr lang="tr-TR" sz="2400" dirty="0" err="1"/>
              <a:t>Principles</a:t>
            </a:r>
            <a:r>
              <a:rPr lang="tr-TR" sz="2400" dirty="0"/>
              <a:t> of </a:t>
            </a:r>
            <a:r>
              <a:rPr lang="tr-TR" sz="2400" dirty="0" err="1"/>
              <a:t>Biochemistry</a:t>
            </a:r>
            <a:r>
              <a:rPr lang="tr-TR" sz="2400" dirty="0"/>
              <a:t>, 6th Edition, United </a:t>
            </a:r>
            <a:r>
              <a:rPr lang="tr-TR" sz="2400" dirty="0" err="1"/>
              <a:t>States</a:t>
            </a:r>
            <a:r>
              <a:rPr lang="tr-TR" sz="2400" dirty="0"/>
              <a:t> of </a:t>
            </a:r>
            <a:r>
              <a:rPr lang="tr-TR" sz="2400" dirty="0" err="1"/>
              <a:t>America</a:t>
            </a:r>
            <a:r>
              <a:rPr lang="tr-TR" sz="2400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3909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KAYNAKLAR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6. </a:t>
            </a:r>
            <a:r>
              <a:rPr lang="tr-TR" sz="2400" dirty="0" err="1"/>
              <a:t>Nizamlıoğlu</a:t>
            </a:r>
            <a:r>
              <a:rPr lang="tr-TR" sz="2400" dirty="0"/>
              <a:t> M, Kurtoğlu F, </a:t>
            </a:r>
            <a:r>
              <a:rPr lang="tr-TR" sz="2400" dirty="0" err="1"/>
              <a:t>Başpınar</a:t>
            </a:r>
            <a:r>
              <a:rPr lang="tr-TR" sz="2400" dirty="0"/>
              <a:t> N, Altunok V, Haliloğlu S, Bulut Z (2013). Biyokimya Laboratuvar Uygulamaları. </a:t>
            </a:r>
            <a:r>
              <a:rPr lang="tr-TR" sz="2400" dirty="0" err="1"/>
              <a:t>Aybil</a:t>
            </a:r>
            <a:r>
              <a:rPr lang="tr-TR" sz="2400" dirty="0"/>
              <a:t> Yayınları, Konya. </a:t>
            </a:r>
          </a:p>
          <a:p>
            <a:pPr marL="0" indent="0">
              <a:buNone/>
            </a:pPr>
            <a:r>
              <a:rPr lang="tr-TR" sz="2400" dirty="0"/>
              <a:t>7. </a:t>
            </a:r>
            <a:r>
              <a:rPr lang="tr-TR" sz="2400" dirty="0" err="1"/>
              <a:t>Rodwell</a:t>
            </a:r>
            <a:r>
              <a:rPr lang="tr-TR" sz="2400" dirty="0"/>
              <a:t> V, Bender D, </a:t>
            </a:r>
            <a:r>
              <a:rPr lang="tr-TR" sz="2400" dirty="0" err="1"/>
              <a:t>Botham</a:t>
            </a:r>
            <a:r>
              <a:rPr lang="tr-TR" sz="2400" dirty="0"/>
              <a:t> KM, </a:t>
            </a:r>
            <a:r>
              <a:rPr lang="tr-TR" sz="2400" dirty="0" err="1"/>
              <a:t>Kennelly</a:t>
            </a:r>
            <a:r>
              <a:rPr lang="tr-TR" sz="2400" dirty="0"/>
              <a:t> PJ, </a:t>
            </a:r>
            <a:r>
              <a:rPr lang="tr-TR" sz="2400" dirty="0" err="1"/>
              <a:t>Weil</a:t>
            </a:r>
            <a:r>
              <a:rPr lang="tr-TR" sz="2400" dirty="0"/>
              <a:t> PA (2015). </a:t>
            </a:r>
            <a:r>
              <a:rPr lang="tr-TR" sz="2400" dirty="0" err="1"/>
              <a:t>Harpers</a:t>
            </a:r>
            <a:r>
              <a:rPr lang="tr-TR" sz="2400" dirty="0"/>
              <a:t> </a:t>
            </a:r>
            <a:r>
              <a:rPr lang="tr-TR" sz="2400" dirty="0" err="1"/>
              <a:t>Illustrated</a:t>
            </a:r>
            <a:r>
              <a:rPr lang="tr-TR" sz="2400" dirty="0"/>
              <a:t> </a:t>
            </a:r>
            <a:r>
              <a:rPr lang="tr-TR" sz="2400" dirty="0" err="1"/>
              <a:t>Biochemistry</a:t>
            </a:r>
            <a:r>
              <a:rPr lang="tr-TR" sz="2400" dirty="0"/>
              <a:t> 30th Edition. </a:t>
            </a:r>
            <a:r>
              <a:rPr lang="tr-TR" sz="2400" dirty="0" err="1"/>
              <a:t>McGraw-Hill</a:t>
            </a:r>
            <a:r>
              <a:rPr lang="tr-TR" sz="2400" dirty="0"/>
              <a:t> </a:t>
            </a:r>
            <a:r>
              <a:rPr lang="tr-TR" sz="2400" dirty="0" err="1"/>
              <a:t>Education</a:t>
            </a:r>
            <a:r>
              <a:rPr lang="tr-TR" sz="2400" dirty="0"/>
              <a:t> </a:t>
            </a:r>
          </a:p>
          <a:p>
            <a:pPr marL="0" indent="0">
              <a:buNone/>
            </a:pPr>
            <a:r>
              <a:rPr lang="tr-TR" sz="2400" dirty="0"/>
              <a:t>8. </a:t>
            </a:r>
            <a:r>
              <a:rPr lang="tr-TR" sz="2400" dirty="0" err="1"/>
              <a:t>Sözbilir</a:t>
            </a:r>
            <a:r>
              <a:rPr lang="tr-TR" sz="2400" dirty="0"/>
              <a:t> </a:t>
            </a:r>
            <a:r>
              <a:rPr lang="tr-TR" sz="2400" dirty="0" err="1"/>
              <a:t>Bayşu</a:t>
            </a:r>
            <a:r>
              <a:rPr lang="tr-TR" sz="2400" dirty="0"/>
              <a:t> N, </a:t>
            </a:r>
            <a:r>
              <a:rPr lang="tr-TR" sz="2400" dirty="0" err="1"/>
              <a:t>Bayşu</a:t>
            </a:r>
            <a:r>
              <a:rPr lang="tr-TR" sz="2400" dirty="0"/>
              <a:t> N (2008). Biyokimya, Güneş Kitabevi.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12661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579</TotalTime>
  <Words>253</Words>
  <Application>Microsoft Office PowerPoint</Application>
  <PresentationFormat>Ekran Gösterisi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Asit ve Bazlar, Elektrolitler ve pH</vt:lpstr>
      <vt:lpstr>Atomun Yapısı ve Radyoizotoplar</vt:lpstr>
      <vt:lpstr>Atomun Yapısı ve Radyoizotoplar</vt:lpstr>
      <vt:lpstr>KAYNAKLAR</vt:lpstr>
      <vt:lpstr> KAYNAKLAR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61</cp:revision>
  <cp:lastPrinted>1601-01-01T00:00:00Z</cp:lastPrinted>
  <dcterms:created xsi:type="dcterms:W3CDTF">2020-01-15T14:38:33Z</dcterms:created>
  <dcterms:modified xsi:type="dcterms:W3CDTF">2021-03-28T20:56:03Z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